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7" r:id="rId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7/14/2016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7/14/2016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7/14/2016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7/14/2016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7/14/2016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7/14/2016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7/14/2016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7/14/2016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0" y="228600"/>
            <a:ext cx="3048000" cy="646331"/>
          </a:xfrm>
          <a:prstGeom prst="rect">
            <a:avLst/>
          </a:prstGeom>
          <a:noFill/>
        </p:spPr>
        <p:txBody>
          <a:bodyPr wrap="square" rtlCol="0">
            <a:spAutoFit/>
          </a:bodyPr>
          <a:lstStyle/>
          <a:p>
            <a:r>
              <a:rPr lang="vi-VN" sz="3600" smtClean="0">
                <a:solidFill>
                  <a:srgbClr val="FF0000"/>
                </a:solidFill>
              </a:rPr>
              <a:t>Tiếng đàn</a:t>
            </a:r>
            <a:endParaRPr lang="vi-VN" sz="3600">
              <a:solidFill>
                <a:srgbClr val="FF0000"/>
              </a:solidFill>
            </a:endParaRPr>
          </a:p>
        </p:txBody>
      </p:sp>
      <p:sp>
        <p:nvSpPr>
          <p:cNvPr id="3" name="TextBox 2"/>
          <p:cNvSpPr txBox="1"/>
          <p:nvPr/>
        </p:nvSpPr>
        <p:spPr>
          <a:xfrm>
            <a:off x="533400" y="1295400"/>
            <a:ext cx="8458200" cy="4031873"/>
          </a:xfrm>
          <a:prstGeom prst="rect">
            <a:avLst/>
          </a:prstGeom>
          <a:noFill/>
        </p:spPr>
        <p:txBody>
          <a:bodyPr wrap="square" rtlCol="0">
            <a:spAutoFit/>
          </a:bodyPr>
          <a:lstStyle/>
          <a:p>
            <a:r>
              <a:rPr lang="vi-VN"/>
              <a:t>	</a:t>
            </a:r>
            <a:r>
              <a:rPr lang="vi-VN" sz="3200" smtClean="0">
                <a:solidFill>
                  <a:srgbClr val="0000FF"/>
                </a:solidFill>
              </a:rPr>
              <a:t>Tiếng đàn bay ra vườn. Vài cánh ngọc lan êm ái rụng xuống nền đất mát rượi. Dưới đường, lũ trẻ đang rủ nhau thả những chiếc thuyền gấp bằng giấy trên những vũng nước mưa. Ngoài Hồ Tây, dân chài đang tung lưới bắt cá. Hoa mười giờ nở đỏ quanh các lối đi ven hồ. Bóng mấy con chim bồ câu lướt nhanh trên những mái nhà cao thấp. </a:t>
            </a:r>
            <a:endParaRPr lang="vi-VN" sz="3200">
              <a:solidFill>
                <a:srgbClr val="0000FF"/>
              </a:solidFill>
            </a:endParaRPr>
          </a:p>
        </p:txBody>
      </p:sp>
    </p:spTree>
    <p:extLst>
      <p:ext uri="{BB962C8B-B14F-4D97-AF65-F5344CB8AC3E}">
        <p14:creationId xmlns:p14="http://schemas.microsoft.com/office/powerpoint/2010/main" val="426642153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302430"/>
            <a:ext cx="8610600" cy="584775"/>
          </a:xfrm>
          <a:prstGeom prst="rect">
            <a:avLst/>
          </a:prstGeom>
          <a:noFill/>
        </p:spPr>
        <p:txBody>
          <a:bodyPr wrap="square" rtlCol="0">
            <a:spAutoFit/>
          </a:bodyPr>
          <a:lstStyle/>
          <a:p>
            <a:r>
              <a:rPr lang="en-US" sz="3200" smtClean="0">
                <a:solidFill>
                  <a:srgbClr val="FF0000"/>
                </a:solidFill>
                <a:latin typeface="Arial" pitchFamily="34" charset="0"/>
                <a:cs typeface="Arial" pitchFamily="34" charset="0"/>
              </a:rPr>
              <a:t>2. Thi tìm nhanh: </a:t>
            </a:r>
            <a:endParaRPr lang="vi-VN" sz="3200">
              <a:solidFill>
                <a:srgbClr val="FF0000"/>
              </a:solidFill>
              <a:latin typeface="Arial" pitchFamily="34" charset="0"/>
              <a:cs typeface="Arial" pitchFamily="34" charset="0"/>
            </a:endParaRPr>
          </a:p>
        </p:txBody>
      </p:sp>
      <p:sp>
        <p:nvSpPr>
          <p:cNvPr id="3" name="TextBox 2"/>
          <p:cNvSpPr txBox="1"/>
          <p:nvPr/>
        </p:nvSpPr>
        <p:spPr>
          <a:xfrm>
            <a:off x="34636" y="1295400"/>
            <a:ext cx="8686800" cy="1569660"/>
          </a:xfrm>
          <a:prstGeom prst="rect">
            <a:avLst/>
          </a:prstGeom>
          <a:noFill/>
        </p:spPr>
        <p:txBody>
          <a:bodyPr wrap="square" rtlCol="0">
            <a:spAutoFit/>
          </a:bodyPr>
          <a:lstStyle/>
          <a:p>
            <a:r>
              <a:rPr lang="en-US" sz="3200" smtClean="0">
                <a:solidFill>
                  <a:srgbClr val="0000FF"/>
                </a:solidFill>
                <a:latin typeface="Arial" pitchFamily="34" charset="0"/>
                <a:cs typeface="Arial" pitchFamily="34" charset="0"/>
              </a:rPr>
              <a:t>a, - Các từ gồm hai tiếng, trong đó tiếng nào cũng bắt đầu bằng âm </a:t>
            </a:r>
            <a:r>
              <a:rPr lang="en-US" sz="3200" b="1" smtClean="0">
                <a:solidFill>
                  <a:srgbClr val="FF0000"/>
                </a:solidFill>
                <a:latin typeface="Arial" pitchFamily="34" charset="0"/>
                <a:cs typeface="Arial" pitchFamily="34" charset="0"/>
              </a:rPr>
              <a:t>s</a:t>
            </a:r>
            <a:r>
              <a:rPr lang="en-US" sz="3200" smtClean="0">
                <a:solidFill>
                  <a:srgbClr val="0000FF"/>
                </a:solidFill>
                <a:latin typeface="Arial" pitchFamily="34" charset="0"/>
                <a:cs typeface="Arial" pitchFamily="34" charset="0"/>
              </a:rPr>
              <a:t>.</a:t>
            </a:r>
          </a:p>
          <a:p>
            <a:r>
              <a:rPr lang="en-US" sz="3200">
                <a:solidFill>
                  <a:srgbClr val="0000FF"/>
                </a:solidFill>
                <a:latin typeface="Arial" pitchFamily="34" charset="0"/>
                <a:cs typeface="Arial" pitchFamily="34" charset="0"/>
              </a:rPr>
              <a:t> </a:t>
            </a:r>
            <a:r>
              <a:rPr lang="en-US" sz="3200" smtClean="0">
                <a:solidFill>
                  <a:srgbClr val="0000FF"/>
                </a:solidFill>
                <a:latin typeface="Arial" pitchFamily="34" charset="0"/>
                <a:cs typeface="Arial" pitchFamily="34" charset="0"/>
              </a:rPr>
              <a:t>                </a:t>
            </a:r>
            <a:r>
              <a:rPr lang="en-US" sz="3200" smtClean="0">
                <a:solidFill>
                  <a:srgbClr val="FF0066"/>
                </a:solidFill>
                <a:latin typeface="Arial" pitchFamily="34" charset="0"/>
                <a:cs typeface="Arial" pitchFamily="34" charset="0"/>
              </a:rPr>
              <a:t>M</a:t>
            </a:r>
            <a:r>
              <a:rPr lang="en-US" sz="3200" smtClean="0">
                <a:solidFill>
                  <a:srgbClr val="0000FF"/>
                </a:solidFill>
                <a:latin typeface="Arial" pitchFamily="34" charset="0"/>
                <a:cs typeface="Arial" pitchFamily="34" charset="0"/>
              </a:rPr>
              <a:t>: </a:t>
            </a:r>
            <a:r>
              <a:rPr lang="en-US" sz="3200" b="1" smtClean="0">
                <a:latin typeface="Arial" pitchFamily="34" charset="0"/>
                <a:cs typeface="Arial" pitchFamily="34" charset="0"/>
              </a:rPr>
              <a:t>sung sướng</a:t>
            </a:r>
            <a:endParaRPr lang="vi-VN" sz="3200" b="1">
              <a:latin typeface="Arial" pitchFamily="34" charset="0"/>
              <a:cs typeface="Arial" pitchFamily="34" charset="0"/>
            </a:endParaRPr>
          </a:p>
        </p:txBody>
      </p:sp>
      <p:sp>
        <p:nvSpPr>
          <p:cNvPr id="4" name="TextBox 3"/>
          <p:cNvSpPr txBox="1"/>
          <p:nvPr/>
        </p:nvSpPr>
        <p:spPr>
          <a:xfrm>
            <a:off x="228600" y="3491345"/>
            <a:ext cx="8686800" cy="1569660"/>
          </a:xfrm>
          <a:prstGeom prst="rect">
            <a:avLst/>
          </a:prstGeom>
          <a:noFill/>
        </p:spPr>
        <p:txBody>
          <a:bodyPr wrap="square" rtlCol="0">
            <a:spAutoFit/>
          </a:bodyPr>
          <a:lstStyle/>
          <a:p>
            <a:r>
              <a:rPr lang="en-US" sz="3200" smtClean="0">
                <a:solidFill>
                  <a:srgbClr val="0000FF"/>
                </a:solidFill>
                <a:latin typeface="Arial" pitchFamily="34" charset="0"/>
                <a:cs typeface="Arial" pitchFamily="34" charset="0"/>
              </a:rPr>
              <a:t>   - Các từ gồm hai tiếng, trong đó tiếng nào cũng bắt đầu bằng âm </a:t>
            </a:r>
            <a:r>
              <a:rPr lang="en-US" sz="3200" b="1" smtClean="0">
                <a:solidFill>
                  <a:srgbClr val="FF0000"/>
                </a:solidFill>
                <a:latin typeface="Arial" pitchFamily="34" charset="0"/>
                <a:cs typeface="Arial" pitchFamily="34" charset="0"/>
              </a:rPr>
              <a:t>x</a:t>
            </a:r>
            <a:r>
              <a:rPr lang="en-US" sz="3200" smtClean="0">
                <a:solidFill>
                  <a:srgbClr val="0000FF"/>
                </a:solidFill>
                <a:latin typeface="Arial" pitchFamily="34" charset="0"/>
                <a:cs typeface="Arial" pitchFamily="34" charset="0"/>
              </a:rPr>
              <a:t>.</a:t>
            </a:r>
          </a:p>
          <a:p>
            <a:r>
              <a:rPr lang="en-US" sz="3200">
                <a:solidFill>
                  <a:srgbClr val="FF0066"/>
                </a:solidFill>
                <a:latin typeface="Arial" pitchFamily="34" charset="0"/>
                <a:cs typeface="Arial" pitchFamily="34" charset="0"/>
              </a:rPr>
              <a:t> </a:t>
            </a:r>
            <a:r>
              <a:rPr lang="en-US" sz="3200" smtClean="0">
                <a:solidFill>
                  <a:srgbClr val="FF0066"/>
                </a:solidFill>
                <a:latin typeface="Arial" pitchFamily="34" charset="0"/>
                <a:cs typeface="Arial" pitchFamily="34" charset="0"/>
              </a:rPr>
              <a:t>              M</a:t>
            </a:r>
            <a:r>
              <a:rPr lang="en-US" sz="3200" smtClean="0">
                <a:solidFill>
                  <a:srgbClr val="0000FF"/>
                </a:solidFill>
                <a:latin typeface="Arial" pitchFamily="34" charset="0"/>
                <a:cs typeface="Arial" pitchFamily="34" charset="0"/>
              </a:rPr>
              <a:t>: </a:t>
            </a:r>
            <a:r>
              <a:rPr lang="en-US" sz="3200" b="1" smtClean="0">
                <a:latin typeface="Arial" pitchFamily="34" charset="0"/>
                <a:cs typeface="Arial" pitchFamily="34" charset="0"/>
              </a:rPr>
              <a:t>xôn xao  </a:t>
            </a:r>
            <a:endParaRPr lang="vi-VN" sz="3200" b="1">
              <a:latin typeface="Arial" pitchFamily="34" charset="0"/>
              <a:cs typeface="Arial" pitchFamily="34" charset="0"/>
            </a:endParaRPr>
          </a:p>
        </p:txBody>
      </p:sp>
    </p:spTree>
    <p:extLst>
      <p:ext uri="{BB962C8B-B14F-4D97-AF65-F5344CB8AC3E}">
        <p14:creationId xmlns:p14="http://schemas.microsoft.com/office/powerpoint/2010/main" val="23539742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14" presetClass="entr" presetSubtype="10"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randombar(horizontal)">
                                      <p:cBhvr>
                                        <p:cTn id="15" dur="500"/>
                                        <p:tgtEl>
                                          <p:spTgt spid="3"/>
                                        </p:tgtEl>
                                      </p:cBhvr>
                                    </p:animEffect>
                                  </p:childTnLst>
                                </p:cTn>
                              </p:par>
                            </p:childTnLst>
                          </p:cTn>
                        </p:par>
                      </p:childTnLst>
                    </p:cTn>
                  </p:par>
                  <p:par>
                    <p:cTn id="16" fill="hold">
                      <p:stCondLst>
                        <p:cond delay="indefinite"/>
                      </p:stCondLst>
                      <p:childTnLst>
                        <p:par>
                          <p:cTn id="17" fill="hold">
                            <p:stCondLst>
                              <p:cond delay="0"/>
                            </p:stCondLst>
                            <p:childTnLst>
                              <p:par>
                                <p:cTn id="18" presetID="14" presetClass="entr" presetSubtype="10" fill="hold" grpId="0" nodeType="clickEffect">
                                  <p:stCondLst>
                                    <p:cond delay="0"/>
                                  </p:stCondLst>
                                  <p:childTnLst>
                                    <p:set>
                                      <p:cBhvr>
                                        <p:cTn id="19" dur="1" fill="hold">
                                          <p:stCondLst>
                                            <p:cond delay="0"/>
                                          </p:stCondLst>
                                        </p:cTn>
                                        <p:tgtEl>
                                          <p:spTgt spid="4"/>
                                        </p:tgtEl>
                                        <p:attrNameLst>
                                          <p:attrName>style.visibility</p:attrName>
                                        </p:attrNameLst>
                                      </p:cBhvr>
                                      <p:to>
                                        <p:strVal val="visible"/>
                                      </p:to>
                                    </p:set>
                                    <p:animEffect transition="in" filter="randombar(horizontal)">
                                      <p:cBhvr>
                                        <p:cTn id="20"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4155598146"/>
              </p:ext>
            </p:extLst>
          </p:nvPr>
        </p:nvGraphicFramePr>
        <p:xfrm>
          <a:off x="609600" y="609600"/>
          <a:ext cx="8229600" cy="5715000"/>
        </p:xfrm>
        <a:graphic>
          <a:graphicData uri="http://schemas.openxmlformats.org/drawingml/2006/table">
            <a:tbl>
              <a:tblPr firstRow="1" bandRow="1">
                <a:tableStyleId>{5940675A-B579-460E-94D1-54222C63F5DA}</a:tableStyleId>
              </a:tblPr>
              <a:tblGrid>
                <a:gridCol w="4114800"/>
                <a:gridCol w="4114800"/>
              </a:tblGrid>
              <a:tr h="671660">
                <a:tc>
                  <a:txBody>
                    <a:bodyPr/>
                    <a:lstStyle/>
                    <a:p>
                      <a:r>
                        <a:rPr lang="vi-VN" sz="3200" smtClean="0">
                          <a:solidFill>
                            <a:srgbClr val="FF0000"/>
                          </a:solidFill>
                        </a:rPr>
                        <a:t>Bắt</a:t>
                      </a:r>
                      <a:r>
                        <a:rPr lang="vi-VN" sz="3200" baseline="0" smtClean="0">
                          <a:solidFill>
                            <a:srgbClr val="FF0000"/>
                          </a:solidFill>
                        </a:rPr>
                        <a:t> đầu bằng </a:t>
                      </a:r>
                      <a:r>
                        <a:rPr lang="vi-VN" sz="3200" baseline="0" smtClean="0">
                          <a:solidFill>
                            <a:schemeClr val="tx1"/>
                          </a:solidFill>
                        </a:rPr>
                        <a:t>s</a:t>
                      </a:r>
                      <a:endParaRPr lang="vi-VN" sz="3200">
                        <a:solidFill>
                          <a:schemeClr val="tx1"/>
                        </a:solidFill>
                      </a:endParaRPr>
                    </a:p>
                  </a:txBody>
                  <a:tcPr/>
                </a:tc>
                <a:tc>
                  <a:txBody>
                    <a:bodyPr/>
                    <a:lstStyle/>
                    <a:p>
                      <a:r>
                        <a:rPr lang="vi-VN" sz="3200" smtClean="0">
                          <a:solidFill>
                            <a:srgbClr val="FF0000"/>
                          </a:solidFill>
                        </a:rPr>
                        <a:t>Bắt</a:t>
                      </a:r>
                      <a:r>
                        <a:rPr lang="vi-VN" sz="3200" baseline="0" smtClean="0">
                          <a:solidFill>
                            <a:srgbClr val="FF0000"/>
                          </a:solidFill>
                        </a:rPr>
                        <a:t> đầu bằng </a:t>
                      </a:r>
                      <a:r>
                        <a:rPr lang="vi-VN" sz="3200" baseline="0" smtClean="0">
                          <a:solidFill>
                            <a:schemeClr val="tx1"/>
                          </a:solidFill>
                        </a:rPr>
                        <a:t>x</a:t>
                      </a:r>
                      <a:endParaRPr lang="vi-VN" sz="3200">
                        <a:solidFill>
                          <a:schemeClr val="tx1"/>
                        </a:solidFill>
                      </a:endParaRPr>
                    </a:p>
                  </a:txBody>
                  <a:tcPr/>
                </a:tc>
              </a:tr>
              <a:tr h="5043340">
                <a:tc>
                  <a:txBody>
                    <a:bodyPr/>
                    <a:lstStyle/>
                    <a:p>
                      <a:endParaRPr lang="en-US" sz="3200" smtClean="0"/>
                    </a:p>
                  </a:txBody>
                  <a:tcPr/>
                </a:tc>
                <a:tc>
                  <a:txBody>
                    <a:bodyPr/>
                    <a:lstStyle/>
                    <a:p>
                      <a:endParaRPr lang="vi-VN" sz="3200"/>
                    </a:p>
                  </a:txBody>
                  <a:tcPr/>
                </a:tc>
              </a:tr>
            </a:tbl>
          </a:graphicData>
        </a:graphic>
      </p:graphicFrame>
      <p:sp>
        <p:nvSpPr>
          <p:cNvPr id="5" name="TextBox 4"/>
          <p:cNvSpPr txBox="1"/>
          <p:nvPr/>
        </p:nvSpPr>
        <p:spPr>
          <a:xfrm>
            <a:off x="1600200" y="1748833"/>
            <a:ext cx="2362200" cy="3539430"/>
          </a:xfrm>
          <a:prstGeom prst="rect">
            <a:avLst/>
          </a:prstGeom>
          <a:noFill/>
        </p:spPr>
        <p:txBody>
          <a:bodyPr wrap="square" rtlCol="0">
            <a:spAutoFit/>
          </a:bodyPr>
          <a:lstStyle/>
          <a:p>
            <a:r>
              <a:rPr lang="en-US" sz="3200" smtClean="0">
                <a:solidFill>
                  <a:srgbClr val="0000FF"/>
                </a:solidFill>
              </a:rPr>
              <a:t>san </a:t>
            </a:r>
            <a:r>
              <a:rPr lang="en-US" sz="3200">
                <a:solidFill>
                  <a:srgbClr val="0000FF"/>
                </a:solidFill>
              </a:rPr>
              <a:t>sẻ</a:t>
            </a:r>
          </a:p>
          <a:p>
            <a:r>
              <a:rPr lang="en-US" sz="3200" smtClean="0">
                <a:solidFill>
                  <a:srgbClr val="0000FF"/>
                </a:solidFill>
              </a:rPr>
              <a:t>sục </a:t>
            </a:r>
            <a:r>
              <a:rPr lang="en-US" sz="3200">
                <a:solidFill>
                  <a:srgbClr val="0000FF"/>
                </a:solidFill>
              </a:rPr>
              <a:t>sạo </a:t>
            </a:r>
          </a:p>
          <a:p>
            <a:r>
              <a:rPr lang="en-US" sz="3200" smtClean="0">
                <a:solidFill>
                  <a:srgbClr val="0000FF"/>
                </a:solidFill>
              </a:rPr>
              <a:t>sẵn </a:t>
            </a:r>
            <a:r>
              <a:rPr lang="en-US" sz="3200">
                <a:solidFill>
                  <a:srgbClr val="0000FF"/>
                </a:solidFill>
              </a:rPr>
              <a:t>sàng</a:t>
            </a:r>
          </a:p>
          <a:p>
            <a:r>
              <a:rPr lang="en-US" sz="3200" smtClean="0">
                <a:solidFill>
                  <a:srgbClr val="0000FF"/>
                </a:solidFill>
              </a:rPr>
              <a:t>sóng </a:t>
            </a:r>
            <a:r>
              <a:rPr lang="en-US" sz="3200">
                <a:solidFill>
                  <a:srgbClr val="0000FF"/>
                </a:solidFill>
              </a:rPr>
              <a:t>sánh</a:t>
            </a:r>
          </a:p>
          <a:p>
            <a:r>
              <a:rPr lang="en-US" sz="3200" smtClean="0">
                <a:solidFill>
                  <a:srgbClr val="0000FF"/>
                </a:solidFill>
              </a:rPr>
              <a:t>sòng </a:t>
            </a:r>
            <a:r>
              <a:rPr lang="en-US" sz="3200">
                <a:solidFill>
                  <a:srgbClr val="0000FF"/>
                </a:solidFill>
              </a:rPr>
              <a:t>sọc</a:t>
            </a:r>
          </a:p>
          <a:p>
            <a:r>
              <a:rPr lang="en-US" sz="3200" smtClean="0">
                <a:solidFill>
                  <a:srgbClr val="0000FF"/>
                </a:solidFill>
              </a:rPr>
              <a:t>sạch </a:t>
            </a:r>
            <a:r>
              <a:rPr lang="en-US" sz="3200">
                <a:solidFill>
                  <a:srgbClr val="0000FF"/>
                </a:solidFill>
              </a:rPr>
              <a:t>sẽ </a:t>
            </a:r>
          </a:p>
          <a:p>
            <a:r>
              <a:rPr lang="en-US" sz="3200" smtClean="0">
                <a:solidFill>
                  <a:srgbClr val="0000FF"/>
                </a:solidFill>
              </a:rPr>
              <a:t>song </a:t>
            </a:r>
            <a:r>
              <a:rPr lang="en-US" sz="3200">
                <a:solidFill>
                  <a:srgbClr val="0000FF"/>
                </a:solidFill>
              </a:rPr>
              <a:t>song</a:t>
            </a:r>
          </a:p>
        </p:txBody>
      </p:sp>
      <p:sp>
        <p:nvSpPr>
          <p:cNvPr id="6" name="TextBox 5"/>
          <p:cNvSpPr txBox="1"/>
          <p:nvPr/>
        </p:nvSpPr>
        <p:spPr>
          <a:xfrm>
            <a:off x="5181600" y="1748832"/>
            <a:ext cx="2362200" cy="4031873"/>
          </a:xfrm>
          <a:prstGeom prst="rect">
            <a:avLst/>
          </a:prstGeom>
          <a:noFill/>
        </p:spPr>
        <p:txBody>
          <a:bodyPr wrap="square" rtlCol="0">
            <a:spAutoFit/>
          </a:bodyPr>
          <a:lstStyle/>
          <a:p>
            <a:r>
              <a:rPr lang="en-US" sz="3200">
                <a:solidFill>
                  <a:srgbClr val="0000FF"/>
                </a:solidFill>
              </a:rPr>
              <a:t>x</a:t>
            </a:r>
            <a:r>
              <a:rPr lang="en-US" sz="3200" smtClean="0">
                <a:solidFill>
                  <a:srgbClr val="0000FF"/>
                </a:solidFill>
              </a:rPr>
              <a:t>ào xạc</a:t>
            </a:r>
          </a:p>
          <a:p>
            <a:r>
              <a:rPr lang="en-US" sz="3200">
                <a:solidFill>
                  <a:srgbClr val="0000FF"/>
                </a:solidFill>
              </a:rPr>
              <a:t>x</a:t>
            </a:r>
            <a:r>
              <a:rPr lang="en-US" sz="3200" smtClean="0">
                <a:solidFill>
                  <a:srgbClr val="0000FF"/>
                </a:solidFill>
              </a:rPr>
              <a:t>ơ xác</a:t>
            </a:r>
          </a:p>
          <a:p>
            <a:r>
              <a:rPr lang="en-US" sz="3200">
                <a:solidFill>
                  <a:srgbClr val="0000FF"/>
                </a:solidFill>
              </a:rPr>
              <a:t>x</a:t>
            </a:r>
            <a:r>
              <a:rPr lang="en-US" sz="3200" smtClean="0">
                <a:solidFill>
                  <a:srgbClr val="0000FF"/>
                </a:solidFill>
              </a:rPr>
              <a:t>anh xao</a:t>
            </a:r>
          </a:p>
          <a:p>
            <a:r>
              <a:rPr lang="en-US" sz="3200">
                <a:solidFill>
                  <a:srgbClr val="0000FF"/>
                </a:solidFill>
              </a:rPr>
              <a:t>x</a:t>
            </a:r>
            <a:r>
              <a:rPr lang="en-US" sz="3200" smtClean="0">
                <a:solidFill>
                  <a:srgbClr val="0000FF"/>
                </a:solidFill>
              </a:rPr>
              <a:t>ao xuyến</a:t>
            </a:r>
          </a:p>
          <a:p>
            <a:r>
              <a:rPr lang="en-US" sz="3200">
                <a:solidFill>
                  <a:srgbClr val="0000FF"/>
                </a:solidFill>
              </a:rPr>
              <a:t>x</a:t>
            </a:r>
            <a:r>
              <a:rPr lang="en-US" sz="3200" smtClean="0">
                <a:solidFill>
                  <a:srgbClr val="0000FF"/>
                </a:solidFill>
              </a:rPr>
              <a:t>ộc xệch</a:t>
            </a:r>
          </a:p>
          <a:p>
            <a:r>
              <a:rPr lang="en-US" sz="3200">
                <a:solidFill>
                  <a:srgbClr val="0000FF"/>
                </a:solidFill>
              </a:rPr>
              <a:t>x</a:t>
            </a:r>
            <a:r>
              <a:rPr lang="en-US" sz="3200" smtClean="0">
                <a:solidFill>
                  <a:srgbClr val="0000FF"/>
                </a:solidFill>
              </a:rPr>
              <a:t>úng xính</a:t>
            </a:r>
          </a:p>
          <a:p>
            <a:r>
              <a:rPr lang="en-US" sz="3200">
                <a:solidFill>
                  <a:srgbClr val="0000FF"/>
                </a:solidFill>
              </a:rPr>
              <a:t>x</a:t>
            </a:r>
            <a:r>
              <a:rPr lang="en-US" sz="3200" smtClean="0">
                <a:solidFill>
                  <a:srgbClr val="0000FF"/>
                </a:solidFill>
              </a:rPr>
              <a:t>inh xinh</a:t>
            </a:r>
          </a:p>
          <a:p>
            <a:r>
              <a:rPr lang="en-US" sz="3200">
                <a:solidFill>
                  <a:srgbClr val="0000FF"/>
                </a:solidFill>
              </a:rPr>
              <a:t>x</a:t>
            </a:r>
            <a:r>
              <a:rPr lang="en-US" sz="3200" smtClean="0">
                <a:solidFill>
                  <a:srgbClr val="0000FF"/>
                </a:solidFill>
              </a:rPr>
              <a:t>inh xắn</a:t>
            </a:r>
            <a:endParaRPr lang="en-US" sz="3200">
              <a:solidFill>
                <a:srgbClr val="0000FF"/>
              </a:solidFill>
            </a:endParaRPr>
          </a:p>
        </p:txBody>
      </p:sp>
    </p:spTree>
    <p:extLst>
      <p:ext uri="{BB962C8B-B14F-4D97-AF65-F5344CB8AC3E}">
        <p14:creationId xmlns:p14="http://schemas.microsoft.com/office/powerpoint/2010/main" val="21797127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ppt_w</p:attrName>
                                        </p:attrNameLst>
                                      </p:cBhvr>
                                      <p:tavLst>
                                        <p:tav tm="0">
                                          <p:val>
                                            <p:fltVal val="0"/>
                                          </p:val>
                                        </p:tav>
                                        <p:tav tm="100000">
                                          <p:val>
                                            <p:strVal val="#ppt_w"/>
                                          </p:val>
                                        </p:tav>
                                      </p:tavLst>
                                    </p:anim>
                                    <p:anim calcmode="lin" valueType="num">
                                      <p:cBhvr>
                                        <p:cTn id="8" dur="1000" fill="hold"/>
                                        <p:tgtEl>
                                          <p:spTgt spid="3"/>
                                        </p:tgtEl>
                                        <p:attrNameLst>
                                          <p:attrName>ppt_h</p:attrName>
                                        </p:attrNameLst>
                                      </p:cBhvr>
                                      <p:tavLst>
                                        <p:tav tm="0">
                                          <p:val>
                                            <p:fltVal val="0"/>
                                          </p:val>
                                        </p:tav>
                                        <p:tav tm="100000">
                                          <p:val>
                                            <p:strVal val="#ppt_h"/>
                                          </p:val>
                                        </p:tav>
                                      </p:tavLst>
                                    </p:anim>
                                    <p:anim calcmode="lin" valueType="num">
                                      <p:cBhvr>
                                        <p:cTn id="9" dur="1000" fill="hold"/>
                                        <p:tgtEl>
                                          <p:spTgt spid="3"/>
                                        </p:tgtEl>
                                        <p:attrNameLst>
                                          <p:attrName>style.rotation</p:attrName>
                                        </p:attrNameLst>
                                      </p:cBhvr>
                                      <p:tavLst>
                                        <p:tav tm="0">
                                          <p:val>
                                            <p:fltVal val="90"/>
                                          </p:val>
                                        </p:tav>
                                        <p:tav tm="100000">
                                          <p:val>
                                            <p:fltVal val="0"/>
                                          </p:val>
                                        </p:tav>
                                      </p:tavLst>
                                    </p:anim>
                                    <p:animEffect transition="in" filter="fade">
                                      <p:cBhvr>
                                        <p:cTn id="10" dur="1000"/>
                                        <p:tgtEl>
                                          <p:spTgt spid="3"/>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anim calcmode="lin" valueType="num">
                                      <p:cBhvr>
                                        <p:cTn id="15" dur="1000" fill="hold"/>
                                        <p:tgtEl>
                                          <p:spTgt spid="5"/>
                                        </p:tgtEl>
                                        <p:attrNameLst>
                                          <p:attrName>ppt_w</p:attrName>
                                        </p:attrNameLst>
                                      </p:cBhvr>
                                      <p:tavLst>
                                        <p:tav tm="0">
                                          <p:val>
                                            <p:fltVal val="0"/>
                                          </p:val>
                                        </p:tav>
                                        <p:tav tm="100000">
                                          <p:val>
                                            <p:strVal val="#ppt_w"/>
                                          </p:val>
                                        </p:tav>
                                      </p:tavLst>
                                    </p:anim>
                                    <p:anim calcmode="lin" valueType="num">
                                      <p:cBhvr>
                                        <p:cTn id="16" dur="1000" fill="hold"/>
                                        <p:tgtEl>
                                          <p:spTgt spid="5"/>
                                        </p:tgtEl>
                                        <p:attrNameLst>
                                          <p:attrName>ppt_h</p:attrName>
                                        </p:attrNameLst>
                                      </p:cBhvr>
                                      <p:tavLst>
                                        <p:tav tm="0">
                                          <p:val>
                                            <p:fltVal val="0"/>
                                          </p:val>
                                        </p:tav>
                                        <p:tav tm="100000">
                                          <p:val>
                                            <p:strVal val="#ppt_h"/>
                                          </p:val>
                                        </p:tav>
                                      </p:tavLst>
                                    </p:anim>
                                    <p:anim calcmode="lin" valueType="num">
                                      <p:cBhvr>
                                        <p:cTn id="17" dur="1000" fill="hold"/>
                                        <p:tgtEl>
                                          <p:spTgt spid="5"/>
                                        </p:tgtEl>
                                        <p:attrNameLst>
                                          <p:attrName>style.rotation</p:attrName>
                                        </p:attrNameLst>
                                      </p:cBhvr>
                                      <p:tavLst>
                                        <p:tav tm="0">
                                          <p:val>
                                            <p:fltVal val="90"/>
                                          </p:val>
                                        </p:tav>
                                        <p:tav tm="100000">
                                          <p:val>
                                            <p:fltVal val="0"/>
                                          </p:val>
                                        </p:tav>
                                      </p:tavLst>
                                    </p:anim>
                                    <p:animEffect transition="in" filter="fade">
                                      <p:cBhvr>
                                        <p:cTn id="18" dur="1000"/>
                                        <p:tgtEl>
                                          <p:spTgt spid="5"/>
                                        </p:tgtEl>
                                      </p:cBhvr>
                                    </p:animEffect>
                                  </p:childTnLst>
                                </p:cTn>
                              </p:par>
                            </p:childTnLst>
                          </p:cTn>
                        </p:par>
                      </p:childTnLst>
                    </p:cTn>
                  </p:par>
                  <p:par>
                    <p:cTn id="19" fill="hold">
                      <p:stCondLst>
                        <p:cond delay="indefinite"/>
                      </p:stCondLst>
                      <p:childTnLst>
                        <p:par>
                          <p:cTn id="20" fill="hold">
                            <p:stCondLst>
                              <p:cond delay="0"/>
                            </p:stCondLst>
                            <p:childTnLst>
                              <p:par>
                                <p:cTn id="21" presetID="14" presetClass="entr" presetSubtype="10"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animEffect transition="in" filter="randombar(horizontal)">
                                      <p:cBhvr>
                                        <p:cTn id="23"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TotalTime>
  <Words>95</Words>
  <Application>Microsoft Office PowerPoint</Application>
  <PresentationFormat>On-screen Show (4:3)</PresentationFormat>
  <Paragraphs>24</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Office Theme</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DELL</dc:creator>
  <cp:lastModifiedBy>DELL</cp:lastModifiedBy>
  <cp:revision>3</cp:revision>
  <dcterms:created xsi:type="dcterms:W3CDTF">2006-08-16T00:00:00Z</dcterms:created>
  <dcterms:modified xsi:type="dcterms:W3CDTF">2016-07-14T09:27:55Z</dcterms:modified>
</cp:coreProperties>
</file>